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3/26/2021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3/26/2021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it-IT"/>
              <a:t>Fare clic per modificare lo stile del titolo dello schema</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3/26/2021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3/26/2021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it-IT"/>
              <a:t>Fare clic per modificare lo stile del titolo dello schema</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48A87A34-81AB-432B-8DAE-1953F412C126}" type="datetimeFigureOut">
              <a:rPr lang="en-US" dirty="0"/>
              <a:t>3/26/2021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it-IT"/>
              <a:t>Fare clic per modificare lo stile del titolo dello schema</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48A87A34-81AB-432B-8DAE-1953F412C126}" type="datetimeFigureOut">
              <a:rPr lang="en-US" dirty="0"/>
              <a:t>3/26/2021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it-IT"/>
              <a:t>Fare clic per modificare lo stile del titolo dello schema</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48A87A34-81AB-432B-8DAE-1953F412C126}" type="datetimeFigureOut">
              <a:rPr lang="en-US" dirty="0"/>
              <a:t>3/26/2021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it-IT"/>
              <a:t>Fare clic per modificare lo stile del titolo dello schema</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2" name="Content Placeholder 3"/>
          <p:cNvSpPr>
            <a:spLocks noGrp="1"/>
          </p:cNvSpPr>
          <p:nvPr>
            <p:ph sz="quarter" idx="13"/>
          </p:nvPr>
        </p:nvSpPr>
        <p:spPr>
          <a:xfrm>
            <a:off x="913774" y="3051012"/>
            <a:ext cx="5106027" cy="2740187"/>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3" name="Content Placeholder 5"/>
          <p:cNvSpPr>
            <a:spLocks noGrp="1"/>
          </p:cNvSpPr>
          <p:nvPr>
            <p:ph sz="quarter" idx="14"/>
          </p:nvPr>
        </p:nvSpPr>
        <p:spPr>
          <a:xfrm>
            <a:off x="6172200" y="3051012"/>
            <a:ext cx="5105401" cy="2740187"/>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3/26/2021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it-IT"/>
              <a:t>Fare clic per modificare lo stile del titolo dello schema</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3/26/2021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3/26/2021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3/26/2021</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‹N›</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0.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E43984D-D609-4335-A130-17D66496DB89}"/>
              </a:ext>
            </a:extLst>
          </p:cNvPr>
          <p:cNvSpPr>
            <a:spLocks noGrp="1"/>
          </p:cNvSpPr>
          <p:nvPr>
            <p:ph type="ctrTitle"/>
          </p:nvPr>
        </p:nvSpPr>
        <p:spPr>
          <a:xfrm>
            <a:off x="3735595" y="1600201"/>
            <a:ext cx="4720809" cy="981619"/>
          </a:xfrm>
        </p:spPr>
        <p:txBody>
          <a:bodyPr>
            <a:noAutofit/>
          </a:bodyPr>
          <a:lstStyle/>
          <a:p>
            <a:r>
              <a:rPr lang="it-IT" sz="7200" dirty="0">
                <a:latin typeface="Algerian" panose="04020705040A02060702" pitchFamily="82" charset="0"/>
              </a:rPr>
              <a:t>MHW1</a:t>
            </a:r>
            <a:r>
              <a:rPr lang="it-IT" sz="7200" dirty="0"/>
              <a:t> </a:t>
            </a:r>
          </a:p>
        </p:txBody>
      </p:sp>
      <p:sp>
        <p:nvSpPr>
          <p:cNvPr id="3" name="Sottotitolo 2">
            <a:extLst>
              <a:ext uri="{FF2B5EF4-FFF2-40B4-BE49-F238E27FC236}">
                <a16:creationId xmlns:a16="http://schemas.microsoft.com/office/drawing/2014/main" id="{7BFDFEC1-D9CB-42CA-9D3D-09C57474B4D8}"/>
              </a:ext>
            </a:extLst>
          </p:cNvPr>
          <p:cNvSpPr>
            <a:spLocks noGrp="1"/>
          </p:cNvSpPr>
          <p:nvPr>
            <p:ph type="subTitle" idx="1"/>
          </p:nvPr>
        </p:nvSpPr>
        <p:spPr>
          <a:xfrm>
            <a:off x="3882076" y="3152683"/>
            <a:ext cx="4427846" cy="552634"/>
          </a:xfrm>
        </p:spPr>
        <p:txBody>
          <a:bodyPr>
            <a:normAutofit/>
          </a:bodyPr>
          <a:lstStyle/>
          <a:p>
            <a:r>
              <a:rPr lang="it-IT" sz="2400" dirty="0">
                <a:solidFill>
                  <a:schemeClr val="tx1">
                    <a:lumMod val="85000"/>
                  </a:schemeClr>
                </a:solidFill>
                <a:latin typeface="Arial Rounded MT Bold" panose="020F0704030504030204" pitchFamily="34" charset="0"/>
              </a:rPr>
              <a:t>Sofia NARDO O46002031</a:t>
            </a:r>
          </a:p>
          <a:p>
            <a:endParaRPr lang="it-IT" sz="2400" dirty="0">
              <a:latin typeface="Arial Rounded MT Bold" panose="020F0704030504030204" pitchFamily="34" charset="0"/>
            </a:endParaRPr>
          </a:p>
        </p:txBody>
      </p:sp>
      <p:sp>
        <p:nvSpPr>
          <p:cNvPr id="4" name="CasellaDiTesto 3">
            <a:extLst>
              <a:ext uri="{FF2B5EF4-FFF2-40B4-BE49-F238E27FC236}">
                <a16:creationId xmlns:a16="http://schemas.microsoft.com/office/drawing/2014/main" id="{FBD87B68-A924-4F2F-AF16-76F83F55E7DC}"/>
              </a:ext>
            </a:extLst>
          </p:cNvPr>
          <p:cNvSpPr txBox="1"/>
          <p:nvPr/>
        </p:nvSpPr>
        <p:spPr>
          <a:xfrm>
            <a:off x="8602461" y="5057415"/>
            <a:ext cx="4243527" cy="400110"/>
          </a:xfrm>
          <a:prstGeom prst="rect">
            <a:avLst/>
          </a:prstGeom>
          <a:noFill/>
        </p:spPr>
        <p:txBody>
          <a:bodyPr wrap="square" rtlCol="0">
            <a:spAutoFit/>
          </a:bodyPr>
          <a:lstStyle/>
          <a:p>
            <a:pPr algn="ctr"/>
            <a:r>
              <a:rPr lang="it-IT" sz="2000" dirty="0"/>
              <a:t>27/03/2021</a:t>
            </a:r>
          </a:p>
        </p:txBody>
      </p:sp>
    </p:spTree>
    <p:extLst>
      <p:ext uri="{BB962C8B-B14F-4D97-AF65-F5344CB8AC3E}">
        <p14:creationId xmlns:p14="http://schemas.microsoft.com/office/powerpoint/2010/main" val="1990883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62ECCE24-1CB7-4955-856F-48B009F99037}"/>
              </a:ext>
            </a:extLst>
          </p:cNvPr>
          <p:cNvPicPr>
            <a:picLocks noChangeAspect="1"/>
          </p:cNvPicPr>
          <p:nvPr/>
        </p:nvPicPr>
        <p:blipFill>
          <a:blip r:embed="rId2"/>
          <a:stretch>
            <a:fillRect/>
          </a:stretch>
        </p:blipFill>
        <p:spPr>
          <a:xfrm>
            <a:off x="2019871" y="1545419"/>
            <a:ext cx="8152257" cy="3767162"/>
          </a:xfrm>
          <a:prstGeom prst="rect">
            <a:avLst/>
          </a:prstGeom>
        </p:spPr>
      </p:pic>
      <p:sp>
        <p:nvSpPr>
          <p:cNvPr id="8" name="CasellaDiTesto 7">
            <a:extLst>
              <a:ext uri="{FF2B5EF4-FFF2-40B4-BE49-F238E27FC236}">
                <a16:creationId xmlns:a16="http://schemas.microsoft.com/office/drawing/2014/main" id="{BB58D064-2EC4-4EDE-8304-E0F00C02D79A}"/>
              </a:ext>
            </a:extLst>
          </p:cNvPr>
          <p:cNvSpPr txBox="1"/>
          <p:nvPr/>
        </p:nvSpPr>
        <p:spPr>
          <a:xfrm>
            <a:off x="5554461" y="656948"/>
            <a:ext cx="1083076" cy="523220"/>
          </a:xfrm>
          <a:prstGeom prst="rect">
            <a:avLst/>
          </a:prstGeom>
          <a:noFill/>
        </p:spPr>
        <p:txBody>
          <a:bodyPr wrap="square" rtlCol="0">
            <a:spAutoFit/>
          </a:bodyPr>
          <a:lstStyle/>
          <a:p>
            <a:r>
              <a:rPr lang="it-IT" sz="2800" dirty="0"/>
              <a:t>HTML</a:t>
            </a:r>
          </a:p>
        </p:txBody>
      </p:sp>
    </p:spTree>
    <p:extLst>
      <p:ext uri="{BB962C8B-B14F-4D97-AF65-F5344CB8AC3E}">
        <p14:creationId xmlns:p14="http://schemas.microsoft.com/office/powerpoint/2010/main" val="2169731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076BC5C9-7A60-4C02-B95F-B49B4D4EA0FC}"/>
              </a:ext>
            </a:extLst>
          </p:cNvPr>
          <p:cNvPicPr>
            <a:picLocks noChangeAspect="1"/>
          </p:cNvPicPr>
          <p:nvPr/>
        </p:nvPicPr>
        <p:blipFill>
          <a:blip r:embed="rId2"/>
          <a:stretch>
            <a:fillRect/>
          </a:stretch>
        </p:blipFill>
        <p:spPr>
          <a:xfrm>
            <a:off x="242044" y="2140049"/>
            <a:ext cx="5433168" cy="3950033"/>
          </a:xfrm>
          <a:prstGeom prst="rect">
            <a:avLst/>
          </a:prstGeom>
        </p:spPr>
      </p:pic>
      <p:pic>
        <p:nvPicPr>
          <p:cNvPr id="5" name="Immagine 4">
            <a:extLst>
              <a:ext uri="{FF2B5EF4-FFF2-40B4-BE49-F238E27FC236}">
                <a16:creationId xmlns:a16="http://schemas.microsoft.com/office/drawing/2014/main" id="{CC42000F-DEC6-437A-9F05-11F0C4334994}"/>
              </a:ext>
            </a:extLst>
          </p:cNvPr>
          <p:cNvPicPr>
            <a:picLocks noChangeAspect="1"/>
          </p:cNvPicPr>
          <p:nvPr/>
        </p:nvPicPr>
        <p:blipFill>
          <a:blip r:embed="rId3"/>
          <a:stretch>
            <a:fillRect/>
          </a:stretch>
        </p:blipFill>
        <p:spPr>
          <a:xfrm>
            <a:off x="6096000" y="1308414"/>
            <a:ext cx="2727923" cy="4781668"/>
          </a:xfrm>
          <a:prstGeom prst="rect">
            <a:avLst/>
          </a:prstGeom>
        </p:spPr>
      </p:pic>
      <p:pic>
        <p:nvPicPr>
          <p:cNvPr id="7" name="Immagine 6">
            <a:extLst>
              <a:ext uri="{FF2B5EF4-FFF2-40B4-BE49-F238E27FC236}">
                <a16:creationId xmlns:a16="http://schemas.microsoft.com/office/drawing/2014/main" id="{D21343F0-889B-4101-84DD-30B3BFC52BF2}"/>
              </a:ext>
            </a:extLst>
          </p:cNvPr>
          <p:cNvPicPr>
            <a:picLocks noChangeAspect="1"/>
          </p:cNvPicPr>
          <p:nvPr/>
        </p:nvPicPr>
        <p:blipFill>
          <a:blip r:embed="rId4"/>
          <a:stretch>
            <a:fillRect/>
          </a:stretch>
        </p:blipFill>
        <p:spPr>
          <a:xfrm>
            <a:off x="9256050" y="1308413"/>
            <a:ext cx="2705245" cy="4781669"/>
          </a:xfrm>
          <a:prstGeom prst="rect">
            <a:avLst/>
          </a:prstGeom>
        </p:spPr>
      </p:pic>
      <p:sp>
        <p:nvSpPr>
          <p:cNvPr id="8" name="CasellaDiTesto 7">
            <a:extLst>
              <a:ext uri="{FF2B5EF4-FFF2-40B4-BE49-F238E27FC236}">
                <a16:creationId xmlns:a16="http://schemas.microsoft.com/office/drawing/2014/main" id="{FBA66244-A19E-42ED-9A65-0481118377FE}"/>
              </a:ext>
            </a:extLst>
          </p:cNvPr>
          <p:cNvSpPr txBox="1"/>
          <p:nvPr/>
        </p:nvSpPr>
        <p:spPr>
          <a:xfrm>
            <a:off x="5643238" y="244698"/>
            <a:ext cx="905523" cy="523220"/>
          </a:xfrm>
          <a:prstGeom prst="rect">
            <a:avLst/>
          </a:prstGeom>
          <a:noFill/>
        </p:spPr>
        <p:txBody>
          <a:bodyPr wrap="square" rtlCol="0">
            <a:spAutoFit/>
          </a:bodyPr>
          <a:lstStyle/>
          <a:p>
            <a:r>
              <a:rPr lang="it-IT" sz="2800" dirty="0"/>
              <a:t>CSS</a:t>
            </a:r>
          </a:p>
        </p:txBody>
      </p:sp>
    </p:spTree>
    <p:extLst>
      <p:ext uri="{BB962C8B-B14F-4D97-AF65-F5344CB8AC3E}">
        <p14:creationId xmlns:p14="http://schemas.microsoft.com/office/powerpoint/2010/main" val="4212637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FA30393C-6C31-438D-AB3E-F493793B03D8}"/>
              </a:ext>
            </a:extLst>
          </p:cNvPr>
          <p:cNvPicPr>
            <a:picLocks noChangeAspect="1"/>
          </p:cNvPicPr>
          <p:nvPr/>
        </p:nvPicPr>
        <p:blipFill>
          <a:blip r:embed="rId2"/>
          <a:stretch>
            <a:fillRect/>
          </a:stretch>
        </p:blipFill>
        <p:spPr>
          <a:xfrm>
            <a:off x="165910" y="780476"/>
            <a:ext cx="6370531" cy="543320"/>
          </a:xfrm>
          <a:prstGeom prst="rect">
            <a:avLst/>
          </a:prstGeom>
        </p:spPr>
      </p:pic>
      <p:sp>
        <p:nvSpPr>
          <p:cNvPr id="4" name="CasellaDiTesto 3">
            <a:extLst>
              <a:ext uri="{FF2B5EF4-FFF2-40B4-BE49-F238E27FC236}">
                <a16:creationId xmlns:a16="http://schemas.microsoft.com/office/drawing/2014/main" id="{C851AF22-64C3-4BF4-AF21-ED5AC81510C7}"/>
              </a:ext>
            </a:extLst>
          </p:cNvPr>
          <p:cNvSpPr txBox="1"/>
          <p:nvPr/>
        </p:nvSpPr>
        <p:spPr>
          <a:xfrm>
            <a:off x="1825840" y="153319"/>
            <a:ext cx="3018407" cy="523220"/>
          </a:xfrm>
          <a:prstGeom prst="rect">
            <a:avLst/>
          </a:prstGeom>
          <a:noFill/>
        </p:spPr>
        <p:txBody>
          <a:bodyPr wrap="square" rtlCol="0">
            <a:spAutoFit/>
          </a:bodyPr>
          <a:lstStyle/>
          <a:p>
            <a:r>
              <a:rPr lang="it-IT" sz="2800" dirty="0"/>
              <a:t>Barra Navigazione</a:t>
            </a:r>
          </a:p>
        </p:txBody>
      </p:sp>
      <p:pic>
        <p:nvPicPr>
          <p:cNvPr id="6" name="Immagine 5">
            <a:extLst>
              <a:ext uri="{FF2B5EF4-FFF2-40B4-BE49-F238E27FC236}">
                <a16:creationId xmlns:a16="http://schemas.microsoft.com/office/drawing/2014/main" id="{1700BB3D-BBCF-4207-9EC4-892FEA2B7410}"/>
              </a:ext>
            </a:extLst>
          </p:cNvPr>
          <p:cNvPicPr>
            <a:picLocks noChangeAspect="1"/>
          </p:cNvPicPr>
          <p:nvPr/>
        </p:nvPicPr>
        <p:blipFill>
          <a:blip r:embed="rId3"/>
          <a:stretch>
            <a:fillRect/>
          </a:stretch>
        </p:blipFill>
        <p:spPr>
          <a:xfrm>
            <a:off x="6756597" y="780476"/>
            <a:ext cx="5372566" cy="2636748"/>
          </a:xfrm>
          <a:prstGeom prst="rect">
            <a:avLst/>
          </a:prstGeom>
        </p:spPr>
      </p:pic>
      <p:sp>
        <p:nvSpPr>
          <p:cNvPr id="7" name="CasellaDiTesto 6">
            <a:extLst>
              <a:ext uri="{FF2B5EF4-FFF2-40B4-BE49-F238E27FC236}">
                <a16:creationId xmlns:a16="http://schemas.microsoft.com/office/drawing/2014/main" id="{ADC83370-E70D-4ABD-96C4-F72DE2A1EB95}"/>
              </a:ext>
            </a:extLst>
          </p:cNvPr>
          <p:cNvSpPr txBox="1"/>
          <p:nvPr/>
        </p:nvSpPr>
        <p:spPr>
          <a:xfrm>
            <a:off x="9096651" y="224741"/>
            <a:ext cx="692458" cy="380376"/>
          </a:xfrm>
          <a:prstGeom prst="rect">
            <a:avLst/>
          </a:prstGeom>
          <a:noFill/>
        </p:spPr>
        <p:txBody>
          <a:bodyPr wrap="square" rtlCol="0">
            <a:spAutoFit/>
          </a:bodyPr>
          <a:lstStyle/>
          <a:p>
            <a:r>
              <a:rPr lang="it-IT" dirty="0"/>
              <a:t>HTML</a:t>
            </a:r>
          </a:p>
        </p:txBody>
      </p:sp>
      <p:pic>
        <p:nvPicPr>
          <p:cNvPr id="9" name="Immagine 8">
            <a:extLst>
              <a:ext uri="{FF2B5EF4-FFF2-40B4-BE49-F238E27FC236}">
                <a16:creationId xmlns:a16="http://schemas.microsoft.com/office/drawing/2014/main" id="{BBF0AAA7-5EA4-4E27-BA51-30EAEB9847EB}"/>
              </a:ext>
            </a:extLst>
          </p:cNvPr>
          <p:cNvPicPr>
            <a:picLocks noChangeAspect="1"/>
          </p:cNvPicPr>
          <p:nvPr/>
        </p:nvPicPr>
        <p:blipFill>
          <a:blip r:embed="rId4"/>
          <a:stretch>
            <a:fillRect/>
          </a:stretch>
        </p:blipFill>
        <p:spPr>
          <a:xfrm>
            <a:off x="767251" y="1633158"/>
            <a:ext cx="2567792" cy="755232"/>
          </a:xfrm>
          <a:prstGeom prst="rect">
            <a:avLst/>
          </a:prstGeom>
        </p:spPr>
      </p:pic>
      <p:pic>
        <p:nvPicPr>
          <p:cNvPr id="11" name="Immagine 10">
            <a:extLst>
              <a:ext uri="{FF2B5EF4-FFF2-40B4-BE49-F238E27FC236}">
                <a16:creationId xmlns:a16="http://schemas.microsoft.com/office/drawing/2014/main" id="{1413D5D4-DD20-4924-9B0F-57513C7B2E0D}"/>
              </a:ext>
            </a:extLst>
          </p:cNvPr>
          <p:cNvPicPr>
            <a:picLocks noChangeAspect="1"/>
          </p:cNvPicPr>
          <p:nvPr/>
        </p:nvPicPr>
        <p:blipFill>
          <a:blip r:embed="rId5"/>
          <a:stretch>
            <a:fillRect/>
          </a:stretch>
        </p:blipFill>
        <p:spPr>
          <a:xfrm>
            <a:off x="767251" y="2388390"/>
            <a:ext cx="2567791" cy="4500979"/>
          </a:xfrm>
          <a:prstGeom prst="rect">
            <a:avLst/>
          </a:prstGeom>
        </p:spPr>
      </p:pic>
      <p:pic>
        <p:nvPicPr>
          <p:cNvPr id="13" name="Immagine 12">
            <a:extLst>
              <a:ext uri="{FF2B5EF4-FFF2-40B4-BE49-F238E27FC236}">
                <a16:creationId xmlns:a16="http://schemas.microsoft.com/office/drawing/2014/main" id="{1FFFC5F2-8CFF-47A2-8F65-2C1E0D56C01E}"/>
              </a:ext>
            </a:extLst>
          </p:cNvPr>
          <p:cNvPicPr>
            <a:picLocks noChangeAspect="1"/>
          </p:cNvPicPr>
          <p:nvPr/>
        </p:nvPicPr>
        <p:blipFill>
          <a:blip r:embed="rId6"/>
          <a:stretch>
            <a:fillRect/>
          </a:stretch>
        </p:blipFill>
        <p:spPr>
          <a:xfrm>
            <a:off x="3521880" y="2629137"/>
            <a:ext cx="2976090" cy="3944042"/>
          </a:xfrm>
          <a:prstGeom prst="rect">
            <a:avLst/>
          </a:prstGeom>
        </p:spPr>
      </p:pic>
      <p:sp>
        <p:nvSpPr>
          <p:cNvPr id="14" name="CasellaDiTesto 13">
            <a:extLst>
              <a:ext uri="{FF2B5EF4-FFF2-40B4-BE49-F238E27FC236}">
                <a16:creationId xmlns:a16="http://schemas.microsoft.com/office/drawing/2014/main" id="{1BAB384A-CF73-4AFD-9EEB-622F3B523239}"/>
              </a:ext>
            </a:extLst>
          </p:cNvPr>
          <p:cNvSpPr txBox="1"/>
          <p:nvPr/>
        </p:nvSpPr>
        <p:spPr>
          <a:xfrm>
            <a:off x="0" y="3417224"/>
            <a:ext cx="704102" cy="369332"/>
          </a:xfrm>
          <a:prstGeom prst="rect">
            <a:avLst/>
          </a:prstGeom>
          <a:noFill/>
        </p:spPr>
        <p:txBody>
          <a:bodyPr wrap="square" rtlCol="0">
            <a:spAutoFit/>
          </a:bodyPr>
          <a:lstStyle/>
          <a:p>
            <a:r>
              <a:rPr lang="it-IT" dirty="0"/>
              <a:t>CSS</a:t>
            </a:r>
          </a:p>
        </p:txBody>
      </p:sp>
    </p:spTree>
    <p:extLst>
      <p:ext uri="{BB962C8B-B14F-4D97-AF65-F5344CB8AC3E}">
        <p14:creationId xmlns:p14="http://schemas.microsoft.com/office/powerpoint/2010/main" val="11623268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3B36645A-4ABA-4634-9346-FA4B92EC9B53}"/>
              </a:ext>
            </a:extLst>
          </p:cNvPr>
          <p:cNvPicPr>
            <a:picLocks noChangeAspect="1"/>
          </p:cNvPicPr>
          <p:nvPr/>
        </p:nvPicPr>
        <p:blipFill>
          <a:blip r:embed="rId2"/>
          <a:stretch>
            <a:fillRect/>
          </a:stretch>
        </p:blipFill>
        <p:spPr>
          <a:xfrm>
            <a:off x="6358227" y="605402"/>
            <a:ext cx="4582309" cy="2638932"/>
          </a:xfrm>
          <a:prstGeom prst="rect">
            <a:avLst/>
          </a:prstGeom>
        </p:spPr>
      </p:pic>
      <p:sp>
        <p:nvSpPr>
          <p:cNvPr id="4" name="CasellaDiTesto 3">
            <a:extLst>
              <a:ext uri="{FF2B5EF4-FFF2-40B4-BE49-F238E27FC236}">
                <a16:creationId xmlns:a16="http://schemas.microsoft.com/office/drawing/2014/main" id="{CCB255D2-AAB3-4DBC-96AE-8F44F8D807C2}"/>
              </a:ext>
            </a:extLst>
          </p:cNvPr>
          <p:cNvSpPr txBox="1"/>
          <p:nvPr/>
        </p:nvSpPr>
        <p:spPr>
          <a:xfrm>
            <a:off x="7797609" y="0"/>
            <a:ext cx="2033703" cy="523220"/>
          </a:xfrm>
          <a:prstGeom prst="rect">
            <a:avLst/>
          </a:prstGeom>
          <a:noFill/>
        </p:spPr>
        <p:txBody>
          <a:bodyPr wrap="square" rtlCol="0">
            <a:spAutoFit/>
          </a:bodyPr>
          <a:lstStyle/>
          <a:p>
            <a:r>
              <a:rPr lang="it-IT" sz="2000" dirty="0"/>
              <a:t>Sezione</a:t>
            </a:r>
            <a:r>
              <a:rPr lang="it-IT" sz="2800" dirty="0"/>
              <a:t> </a:t>
            </a:r>
            <a:r>
              <a:rPr lang="it-IT" sz="2000" dirty="0"/>
              <a:t>Contenuti</a:t>
            </a:r>
          </a:p>
        </p:txBody>
      </p:sp>
      <p:pic>
        <p:nvPicPr>
          <p:cNvPr id="6" name="Immagine 5">
            <a:extLst>
              <a:ext uri="{FF2B5EF4-FFF2-40B4-BE49-F238E27FC236}">
                <a16:creationId xmlns:a16="http://schemas.microsoft.com/office/drawing/2014/main" id="{2D4D9D8E-2438-4BE2-B0B5-0627AAA72EA0}"/>
              </a:ext>
            </a:extLst>
          </p:cNvPr>
          <p:cNvPicPr>
            <a:picLocks noChangeAspect="1"/>
          </p:cNvPicPr>
          <p:nvPr/>
        </p:nvPicPr>
        <p:blipFill>
          <a:blip r:embed="rId3"/>
          <a:stretch>
            <a:fillRect/>
          </a:stretch>
        </p:blipFill>
        <p:spPr>
          <a:xfrm>
            <a:off x="5660139" y="3760140"/>
            <a:ext cx="5978487" cy="2964695"/>
          </a:xfrm>
          <a:prstGeom prst="rect">
            <a:avLst/>
          </a:prstGeom>
        </p:spPr>
      </p:pic>
      <p:sp>
        <p:nvSpPr>
          <p:cNvPr id="7" name="CasellaDiTesto 6">
            <a:extLst>
              <a:ext uri="{FF2B5EF4-FFF2-40B4-BE49-F238E27FC236}">
                <a16:creationId xmlns:a16="http://schemas.microsoft.com/office/drawing/2014/main" id="{E9C06E54-E7EF-41F4-A2ED-DD4809F88DC8}"/>
              </a:ext>
            </a:extLst>
          </p:cNvPr>
          <p:cNvSpPr txBox="1"/>
          <p:nvPr/>
        </p:nvSpPr>
        <p:spPr>
          <a:xfrm>
            <a:off x="8459354" y="3244334"/>
            <a:ext cx="710214" cy="369332"/>
          </a:xfrm>
          <a:prstGeom prst="rect">
            <a:avLst/>
          </a:prstGeom>
          <a:noFill/>
        </p:spPr>
        <p:txBody>
          <a:bodyPr wrap="square" rtlCol="0">
            <a:spAutoFit/>
          </a:bodyPr>
          <a:lstStyle/>
          <a:p>
            <a:r>
              <a:rPr lang="it-IT" dirty="0"/>
              <a:t>HTML</a:t>
            </a:r>
          </a:p>
        </p:txBody>
      </p:sp>
      <p:pic>
        <p:nvPicPr>
          <p:cNvPr id="9" name="Immagine 8">
            <a:extLst>
              <a:ext uri="{FF2B5EF4-FFF2-40B4-BE49-F238E27FC236}">
                <a16:creationId xmlns:a16="http://schemas.microsoft.com/office/drawing/2014/main" id="{187DB47A-09A8-4BD6-8883-DAA11ADF5B38}"/>
              </a:ext>
            </a:extLst>
          </p:cNvPr>
          <p:cNvPicPr>
            <a:picLocks noChangeAspect="1"/>
          </p:cNvPicPr>
          <p:nvPr/>
        </p:nvPicPr>
        <p:blipFill>
          <a:blip r:embed="rId4"/>
          <a:stretch>
            <a:fillRect/>
          </a:stretch>
        </p:blipFill>
        <p:spPr>
          <a:xfrm>
            <a:off x="1268410" y="197839"/>
            <a:ext cx="3361012" cy="1516247"/>
          </a:xfrm>
          <a:prstGeom prst="rect">
            <a:avLst/>
          </a:prstGeom>
        </p:spPr>
      </p:pic>
      <p:pic>
        <p:nvPicPr>
          <p:cNvPr id="11" name="Immagine 10">
            <a:extLst>
              <a:ext uri="{FF2B5EF4-FFF2-40B4-BE49-F238E27FC236}">
                <a16:creationId xmlns:a16="http://schemas.microsoft.com/office/drawing/2014/main" id="{A3D4E6F9-E37C-4EEC-8CF3-EF6942F091F9}"/>
              </a:ext>
            </a:extLst>
          </p:cNvPr>
          <p:cNvPicPr>
            <a:picLocks noChangeAspect="1"/>
          </p:cNvPicPr>
          <p:nvPr/>
        </p:nvPicPr>
        <p:blipFill>
          <a:blip r:embed="rId5"/>
          <a:stretch>
            <a:fillRect/>
          </a:stretch>
        </p:blipFill>
        <p:spPr>
          <a:xfrm>
            <a:off x="1268410" y="1714086"/>
            <a:ext cx="3361012" cy="4974063"/>
          </a:xfrm>
          <a:prstGeom prst="rect">
            <a:avLst/>
          </a:prstGeom>
        </p:spPr>
      </p:pic>
      <p:sp>
        <p:nvSpPr>
          <p:cNvPr id="12" name="CasellaDiTesto 11">
            <a:extLst>
              <a:ext uri="{FF2B5EF4-FFF2-40B4-BE49-F238E27FC236}">
                <a16:creationId xmlns:a16="http://schemas.microsoft.com/office/drawing/2014/main" id="{D42238AC-327E-465D-88D2-78C26C25245A}"/>
              </a:ext>
            </a:extLst>
          </p:cNvPr>
          <p:cNvSpPr txBox="1"/>
          <p:nvPr/>
        </p:nvSpPr>
        <p:spPr>
          <a:xfrm>
            <a:off x="237693" y="3059668"/>
            <a:ext cx="665826" cy="369332"/>
          </a:xfrm>
          <a:prstGeom prst="rect">
            <a:avLst/>
          </a:prstGeom>
          <a:noFill/>
        </p:spPr>
        <p:txBody>
          <a:bodyPr wrap="square" rtlCol="0">
            <a:spAutoFit/>
          </a:bodyPr>
          <a:lstStyle/>
          <a:p>
            <a:r>
              <a:rPr lang="it-IT" dirty="0"/>
              <a:t>CSS</a:t>
            </a:r>
          </a:p>
        </p:txBody>
      </p:sp>
    </p:spTree>
    <p:extLst>
      <p:ext uri="{BB962C8B-B14F-4D97-AF65-F5344CB8AC3E}">
        <p14:creationId xmlns:p14="http://schemas.microsoft.com/office/powerpoint/2010/main" val="11323240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BB0932DD-E729-417C-A98F-7F67D41EF9DE}"/>
              </a:ext>
            </a:extLst>
          </p:cNvPr>
          <p:cNvPicPr>
            <a:picLocks noChangeAspect="1"/>
          </p:cNvPicPr>
          <p:nvPr/>
        </p:nvPicPr>
        <p:blipFill>
          <a:blip r:embed="rId2"/>
          <a:stretch>
            <a:fillRect/>
          </a:stretch>
        </p:blipFill>
        <p:spPr>
          <a:xfrm>
            <a:off x="1499969" y="1662485"/>
            <a:ext cx="3040643" cy="1371719"/>
          </a:xfrm>
          <a:prstGeom prst="rect">
            <a:avLst/>
          </a:prstGeom>
        </p:spPr>
      </p:pic>
      <p:pic>
        <p:nvPicPr>
          <p:cNvPr id="5" name="Immagine 4">
            <a:extLst>
              <a:ext uri="{FF2B5EF4-FFF2-40B4-BE49-F238E27FC236}">
                <a16:creationId xmlns:a16="http://schemas.microsoft.com/office/drawing/2014/main" id="{A3AA347C-C9B5-4592-A2C5-31964222C970}"/>
              </a:ext>
            </a:extLst>
          </p:cNvPr>
          <p:cNvPicPr>
            <a:picLocks noChangeAspect="1"/>
          </p:cNvPicPr>
          <p:nvPr/>
        </p:nvPicPr>
        <p:blipFill>
          <a:blip r:embed="rId3"/>
          <a:stretch>
            <a:fillRect/>
          </a:stretch>
        </p:blipFill>
        <p:spPr>
          <a:xfrm>
            <a:off x="5891814" y="197840"/>
            <a:ext cx="3287697" cy="4865562"/>
          </a:xfrm>
          <a:prstGeom prst="rect">
            <a:avLst/>
          </a:prstGeom>
        </p:spPr>
      </p:pic>
    </p:spTree>
    <p:extLst>
      <p:ext uri="{BB962C8B-B14F-4D97-AF65-F5344CB8AC3E}">
        <p14:creationId xmlns:p14="http://schemas.microsoft.com/office/powerpoint/2010/main" val="3042426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565A3A2E-67F4-4A2F-86F7-91CD2E00CFE8}"/>
              </a:ext>
            </a:extLst>
          </p:cNvPr>
          <p:cNvPicPr>
            <a:picLocks noChangeAspect="1"/>
          </p:cNvPicPr>
          <p:nvPr/>
        </p:nvPicPr>
        <p:blipFill>
          <a:blip r:embed="rId2"/>
          <a:stretch>
            <a:fillRect/>
          </a:stretch>
        </p:blipFill>
        <p:spPr>
          <a:xfrm>
            <a:off x="874153" y="1008525"/>
            <a:ext cx="10443691" cy="1464830"/>
          </a:xfrm>
          <a:prstGeom prst="rect">
            <a:avLst/>
          </a:prstGeom>
        </p:spPr>
      </p:pic>
      <p:sp>
        <p:nvSpPr>
          <p:cNvPr id="4" name="CasellaDiTesto 3">
            <a:extLst>
              <a:ext uri="{FF2B5EF4-FFF2-40B4-BE49-F238E27FC236}">
                <a16:creationId xmlns:a16="http://schemas.microsoft.com/office/drawing/2014/main" id="{B8160190-A9BA-4399-B096-5EB680AAA001}"/>
              </a:ext>
            </a:extLst>
          </p:cNvPr>
          <p:cNvSpPr txBox="1"/>
          <p:nvPr/>
        </p:nvSpPr>
        <p:spPr>
          <a:xfrm>
            <a:off x="5696504" y="454527"/>
            <a:ext cx="798991" cy="369332"/>
          </a:xfrm>
          <a:prstGeom prst="rect">
            <a:avLst/>
          </a:prstGeom>
          <a:noFill/>
        </p:spPr>
        <p:txBody>
          <a:bodyPr wrap="square" rtlCol="0">
            <a:spAutoFit/>
          </a:bodyPr>
          <a:lstStyle/>
          <a:p>
            <a:r>
              <a:rPr lang="it-IT" dirty="0"/>
              <a:t>Footer</a:t>
            </a:r>
          </a:p>
        </p:txBody>
      </p:sp>
      <p:pic>
        <p:nvPicPr>
          <p:cNvPr id="6" name="Immagine 5">
            <a:extLst>
              <a:ext uri="{FF2B5EF4-FFF2-40B4-BE49-F238E27FC236}">
                <a16:creationId xmlns:a16="http://schemas.microsoft.com/office/drawing/2014/main" id="{8B09877E-B87F-43C6-AA1D-4591A4E64294}"/>
              </a:ext>
            </a:extLst>
          </p:cNvPr>
          <p:cNvPicPr>
            <a:picLocks noChangeAspect="1"/>
          </p:cNvPicPr>
          <p:nvPr/>
        </p:nvPicPr>
        <p:blipFill>
          <a:blip r:embed="rId3"/>
          <a:stretch>
            <a:fillRect/>
          </a:stretch>
        </p:blipFill>
        <p:spPr>
          <a:xfrm>
            <a:off x="1150430" y="3429000"/>
            <a:ext cx="4202807" cy="358194"/>
          </a:xfrm>
          <a:prstGeom prst="rect">
            <a:avLst/>
          </a:prstGeom>
        </p:spPr>
      </p:pic>
      <p:sp>
        <p:nvSpPr>
          <p:cNvPr id="7" name="CasellaDiTesto 6">
            <a:extLst>
              <a:ext uri="{FF2B5EF4-FFF2-40B4-BE49-F238E27FC236}">
                <a16:creationId xmlns:a16="http://schemas.microsoft.com/office/drawing/2014/main" id="{A40ADD17-6311-4998-80B3-19DD82899CFF}"/>
              </a:ext>
            </a:extLst>
          </p:cNvPr>
          <p:cNvSpPr txBox="1"/>
          <p:nvPr/>
        </p:nvSpPr>
        <p:spPr>
          <a:xfrm>
            <a:off x="2852337" y="2866400"/>
            <a:ext cx="798991" cy="369332"/>
          </a:xfrm>
          <a:prstGeom prst="rect">
            <a:avLst/>
          </a:prstGeom>
          <a:noFill/>
        </p:spPr>
        <p:txBody>
          <a:bodyPr wrap="square" rtlCol="0">
            <a:spAutoFit/>
          </a:bodyPr>
          <a:lstStyle/>
          <a:p>
            <a:r>
              <a:rPr lang="it-IT" dirty="0"/>
              <a:t>HTML</a:t>
            </a:r>
          </a:p>
        </p:txBody>
      </p:sp>
      <p:pic>
        <p:nvPicPr>
          <p:cNvPr id="9" name="Immagine 8">
            <a:extLst>
              <a:ext uri="{FF2B5EF4-FFF2-40B4-BE49-F238E27FC236}">
                <a16:creationId xmlns:a16="http://schemas.microsoft.com/office/drawing/2014/main" id="{93C0F548-0780-4B00-B7E5-7FE49CB1508A}"/>
              </a:ext>
            </a:extLst>
          </p:cNvPr>
          <p:cNvPicPr>
            <a:picLocks noChangeAspect="1"/>
          </p:cNvPicPr>
          <p:nvPr/>
        </p:nvPicPr>
        <p:blipFill>
          <a:blip r:embed="rId4"/>
          <a:stretch>
            <a:fillRect/>
          </a:stretch>
        </p:blipFill>
        <p:spPr>
          <a:xfrm>
            <a:off x="7575231" y="3429000"/>
            <a:ext cx="2812024" cy="1798476"/>
          </a:xfrm>
          <a:prstGeom prst="rect">
            <a:avLst/>
          </a:prstGeom>
        </p:spPr>
      </p:pic>
      <p:sp>
        <p:nvSpPr>
          <p:cNvPr id="10" name="CasellaDiTesto 9">
            <a:extLst>
              <a:ext uri="{FF2B5EF4-FFF2-40B4-BE49-F238E27FC236}">
                <a16:creationId xmlns:a16="http://schemas.microsoft.com/office/drawing/2014/main" id="{7AAD80A2-53A1-40AB-AE40-064C54A90367}"/>
              </a:ext>
            </a:extLst>
          </p:cNvPr>
          <p:cNvSpPr txBox="1"/>
          <p:nvPr/>
        </p:nvSpPr>
        <p:spPr>
          <a:xfrm>
            <a:off x="8683841" y="2866400"/>
            <a:ext cx="594804" cy="369332"/>
          </a:xfrm>
          <a:prstGeom prst="rect">
            <a:avLst/>
          </a:prstGeom>
          <a:noFill/>
        </p:spPr>
        <p:txBody>
          <a:bodyPr wrap="square" rtlCol="0">
            <a:spAutoFit/>
          </a:bodyPr>
          <a:lstStyle/>
          <a:p>
            <a:r>
              <a:rPr lang="it-IT" dirty="0"/>
              <a:t>CSS</a:t>
            </a:r>
          </a:p>
        </p:txBody>
      </p:sp>
    </p:spTree>
    <p:extLst>
      <p:ext uri="{BB962C8B-B14F-4D97-AF65-F5344CB8AC3E}">
        <p14:creationId xmlns:p14="http://schemas.microsoft.com/office/powerpoint/2010/main" val="2239301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2AE52916-BC40-41BA-B93D-034ACC501D49}"/>
              </a:ext>
            </a:extLst>
          </p:cNvPr>
          <p:cNvSpPr txBox="1"/>
          <p:nvPr/>
        </p:nvSpPr>
        <p:spPr>
          <a:xfrm>
            <a:off x="4259062" y="630315"/>
            <a:ext cx="3673876" cy="523220"/>
          </a:xfrm>
          <a:prstGeom prst="rect">
            <a:avLst/>
          </a:prstGeom>
          <a:noFill/>
        </p:spPr>
        <p:txBody>
          <a:bodyPr wrap="square" rtlCol="0">
            <a:spAutoFit/>
          </a:bodyPr>
          <a:lstStyle/>
          <a:p>
            <a:pPr algn="ctr"/>
            <a:r>
              <a:rPr lang="it-IT" sz="2800" u="sng" dirty="0"/>
              <a:t>Descrizione del progetto</a:t>
            </a:r>
          </a:p>
        </p:txBody>
      </p:sp>
      <p:sp>
        <p:nvSpPr>
          <p:cNvPr id="4" name="CasellaDiTesto 3">
            <a:extLst>
              <a:ext uri="{FF2B5EF4-FFF2-40B4-BE49-F238E27FC236}">
                <a16:creationId xmlns:a16="http://schemas.microsoft.com/office/drawing/2014/main" id="{FB225E09-A628-4684-B7D8-3E7CBE935CF1}"/>
              </a:ext>
            </a:extLst>
          </p:cNvPr>
          <p:cNvSpPr txBox="1"/>
          <p:nvPr/>
        </p:nvSpPr>
        <p:spPr>
          <a:xfrm>
            <a:off x="831541" y="1500325"/>
            <a:ext cx="10528917" cy="4524315"/>
          </a:xfrm>
          <a:prstGeom prst="rect">
            <a:avLst/>
          </a:prstGeom>
          <a:noFill/>
        </p:spPr>
        <p:txBody>
          <a:bodyPr wrap="square" rtlCol="0">
            <a:spAutoFit/>
          </a:bodyPr>
          <a:lstStyle/>
          <a:p>
            <a:r>
              <a:rPr lang="it-IT" dirty="0">
                <a:latin typeface="Bell MT" panose="02020503060305020303" pitchFamily="18" charset="0"/>
              </a:rPr>
              <a:t>Cooperativa Agricola SNC nasce come sito web in cui un gruppo di agricoltori collabora tra di loro e si interfaccia con dei professionisti registrati nel sito quali sono i fornitori. Ogni agricoltore che viene a conoscenza del progetto può decidere di prenderne parte tramite registrazione sul sito allargando i suoi orizzonti professionali e commerciali. </a:t>
            </a:r>
          </a:p>
          <a:p>
            <a:r>
              <a:rPr lang="it-IT" dirty="0">
                <a:latin typeface="Bell MT" panose="02020503060305020303" pitchFamily="18" charset="0"/>
              </a:rPr>
              <a:t>Nel sito è stipulato l’elenco dei fornitori e degli agricoltori già appartenenti al progetto, suddetta collaborazione mostra, tramite la gestione combinata di un database, i prodotti che ogni agricoltore ha nelle proprie serre, da quale fornitore l’ha acquistato e, se vengono usati, quali pesticidi e fertilizzanti hanno adoperato.</a:t>
            </a:r>
          </a:p>
          <a:p>
            <a:r>
              <a:rPr lang="it-IT" dirty="0">
                <a:latin typeface="Bell MT" panose="02020503060305020303" pitchFamily="18" charset="0"/>
              </a:rPr>
              <a:t>È inoltre presente l’elenco degli operai per ogni Azienda presso cui lavorano con il relativo numero di serra in cui sono inseriti. </a:t>
            </a:r>
          </a:p>
          <a:p>
            <a:r>
              <a:rPr lang="it-IT" dirty="0">
                <a:latin typeface="Bell MT" panose="02020503060305020303" pitchFamily="18" charset="0"/>
              </a:rPr>
              <a:t>Questa iniziativa si pone come obbiettivo l’introduzione nel territorio di una visione diversa di agricoltura vista fin ora, una fazione non condannata alla subordinazione dei vecchi metodi ma un campo in continua evoluzione che sta cominciando, e ce ne sono tutte le intenzioni, ad interfacciarsi con il nuovo concetto di agricoltura: Agricoltura 4.0 che si pone dalla sua creazione l’obbiettivo di facilitare il lavoro nei campi con un investimento che a lungo termine genera i suoi frutti minimizzando i costi e la mano d’opera nei lavori più faticosi.</a:t>
            </a:r>
          </a:p>
          <a:p>
            <a:endParaRPr lang="it-IT" dirty="0"/>
          </a:p>
        </p:txBody>
      </p:sp>
    </p:spTree>
    <p:extLst>
      <p:ext uri="{BB962C8B-B14F-4D97-AF65-F5344CB8AC3E}">
        <p14:creationId xmlns:p14="http://schemas.microsoft.com/office/powerpoint/2010/main" val="3015605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29C5B410-25C3-4CA3-9715-B0EEB5E7EAF0}"/>
              </a:ext>
            </a:extLst>
          </p:cNvPr>
          <p:cNvPicPr>
            <a:picLocks noChangeAspect="1"/>
          </p:cNvPicPr>
          <p:nvPr/>
        </p:nvPicPr>
        <p:blipFill>
          <a:blip r:embed="rId2"/>
          <a:stretch>
            <a:fillRect/>
          </a:stretch>
        </p:blipFill>
        <p:spPr>
          <a:xfrm>
            <a:off x="3006802" y="102152"/>
            <a:ext cx="5498005" cy="2677600"/>
          </a:xfrm>
          <a:prstGeom prst="rect">
            <a:avLst/>
          </a:prstGeom>
        </p:spPr>
      </p:pic>
      <p:pic>
        <p:nvPicPr>
          <p:cNvPr id="5" name="Immagine 4">
            <a:extLst>
              <a:ext uri="{FF2B5EF4-FFF2-40B4-BE49-F238E27FC236}">
                <a16:creationId xmlns:a16="http://schemas.microsoft.com/office/drawing/2014/main" id="{2B7F2BCD-48D2-47AC-A24C-DD4223968488}"/>
              </a:ext>
            </a:extLst>
          </p:cNvPr>
          <p:cNvPicPr>
            <a:picLocks noChangeAspect="1"/>
          </p:cNvPicPr>
          <p:nvPr/>
        </p:nvPicPr>
        <p:blipFill>
          <a:blip r:embed="rId3"/>
          <a:stretch>
            <a:fillRect/>
          </a:stretch>
        </p:blipFill>
        <p:spPr>
          <a:xfrm>
            <a:off x="3006802" y="2779752"/>
            <a:ext cx="5498005" cy="3166277"/>
          </a:xfrm>
          <a:prstGeom prst="rect">
            <a:avLst/>
          </a:prstGeom>
        </p:spPr>
      </p:pic>
      <p:pic>
        <p:nvPicPr>
          <p:cNvPr id="7" name="Immagine 6">
            <a:extLst>
              <a:ext uri="{FF2B5EF4-FFF2-40B4-BE49-F238E27FC236}">
                <a16:creationId xmlns:a16="http://schemas.microsoft.com/office/drawing/2014/main" id="{DB136FE1-3277-47AF-BB4C-886963D925C6}"/>
              </a:ext>
            </a:extLst>
          </p:cNvPr>
          <p:cNvPicPr>
            <a:picLocks noChangeAspect="1"/>
          </p:cNvPicPr>
          <p:nvPr/>
        </p:nvPicPr>
        <p:blipFill>
          <a:blip r:embed="rId4"/>
          <a:stretch>
            <a:fillRect/>
          </a:stretch>
        </p:blipFill>
        <p:spPr>
          <a:xfrm>
            <a:off x="3006802" y="5946029"/>
            <a:ext cx="5498005" cy="771149"/>
          </a:xfrm>
          <a:prstGeom prst="rect">
            <a:avLst/>
          </a:prstGeom>
        </p:spPr>
      </p:pic>
    </p:spTree>
    <p:extLst>
      <p:ext uri="{BB962C8B-B14F-4D97-AF65-F5344CB8AC3E}">
        <p14:creationId xmlns:p14="http://schemas.microsoft.com/office/powerpoint/2010/main" val="2576092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94D65989-BCBB-4272-BE67-00F8B6AE750D}"/>
              </a:ext>
            </a:extLst>
          </p:cNvPr>
          <p:cNvPicPr>
            <a:picLocks noChangeAspect="1"/>
          </p:cNvPicPr>
          <p:nvPr/>
        </p:nvPicPr>
        <p:blipFill>
          <a:blip r:embed="rId2"/>
          <a:stretch>
            <a:fillRect/>
          </a:stretch>
        </p:blipFill>
        <p:spPr>
          <a:xfrm>
            <a:off x="3184318" y="437891"/>
            <a:ext cx="8344623" cy="5982218"/>
          </a:xfrm>
          <a:prstGeom prst="rect">
            <a:avLst/>
          </a:prstGeom>
          <a:ln>
            <a:noFill/>
          </a:ln>
          <a:effectLst>
            <a:outerShdw blurRad="292100" dist="139700" dir="2700000" algn="tl" rotWithShape="0">
              <a:srgbClr val="333333">
                <a:alpha val="65000"/>
              </a:srgbClr>
            </a:outerShdw>
          </a:effectLst>
        </p:spPr>
      </p:pic>
      <p:sp>
        <p:nvSpPr>
          <p:cNvPr id="6" name="CasellaDiTesto 5">
            <a:extLst>
              <a:ext uri="{FF2B5EF4-FFF2-40B4-BE49-F238E27FC236}">
                <a16:creationId xmlns:a16="http://schemas.microsoft.com/office/drawing/2014/main" id="{7DF33921-51E2-4661-A968-FFFF4B2AF8F7}"/>
              </a:ext>
            </a:extLst>
          </p:cNvPr>
          <p:cNvSpPr txBox="1"/>
          <p:nvPr/>
        </p:nvSpPr>
        <p:spPr>
          <a:xfrm>
            <a:off x="1145220" y="3059668"/>
            <a:ext cx="691215" cy="369332"/>
          </a:xfrm>
          <a:prstGeom prst="rect">
            <a:avLst/>
          </a:prstGeom>
          <a:noFill/>
        </p:spPr>
        <p:txBody>
          <a:bodyPr wrap="none" rtlCol="0">
            <a:spAutoFit/>
          </a:bodyPr>
          <a:lstStyle/>
          <a:p>
            <a:r>
              <a:rPr lang="it-IT" dirty="0"/>
              <a:t>HTML</a:t>
            </a:r>
          </a:p>
        </p:txBody>
      </p:sp>
    </p:spTree>
    <p:extLst>
      <p:ext uri="{BB962C8B-B14F-4D97-AF65-F5344CB8AC3E}">
        <p14:creationId xmlns:p14="http://schemas.microsoft.com/office/powerpoint/2010/main" val="3524761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56EDFE23-DE8D-4744-BA69-DDCAF78DDBD5}"/>
              </a:ext>
            </a:extLst>
          </p:cNvPr>
          <p:cNvPicPr>
            <a:picLocks noChangeAspect="1"/>
          </p:cNvPicPr>
          <p:nvPr/>
        </p:nvPicPr>
        <p:blipFill>
          <a:blip r:embed="rId2"/>
          <a:stretch>
            <a:fillRect/>
          </a:stretch>
        </p:blipFill>
        <p:spPr>
          <a:xfrm>
            <a:off x="2771139" y="1051014"/>
            <a:ext cx="8709340" cy="4755972"/>
          </a:xfrm>
          <a:prstGeom prst="rect">
            <a:avLst/>
          </a:prstGeom>
        </p:spPr>
      </p:pic>
      <p:sp>
        <p:nvSpPr>
          <p:cNvPr id="4" name="CasellaDiTesto 3">
            <a:extLst>
              <a:ext uri="{FF2B5EF4-FFF2-40B4-BE49-F238E27FC236}">
                <a16:creationId xmlns:a16="http://schemas.microsoft.com/office/drawing/2014/main" id="{E59E9774-33CD-4B04-967E-0A3D3274248B}"/>
              </a:ext>
            </a:extLst>
          </p:cNvPr>
          <p:cNvSpPr txBox="1"/>
          <p:nvPr/>
        </p:nvSpPr>
        <p:spPr>
          <a:xfrm>
            <a:off x="870012" y="2769833"/>
            <a:ext cx="816745" cy="369332"/>
          </a:xfrm>
          <a:prstGeom prst="rect">
            <a:avLst/>
          </a:prstGeom>
          <a:noFill/>
        </p:spPr>
        <p:txBody>
          <a:bodyPr wrap="square" rtlCol="0">
            <a:spAutoFit/>
          </a:bodyPr>
          <a:lstStyle/>
          <a:p>
            <a:r>
              <a:rPr lang="it-IT" dirty="0"/>
              <a:t>HTML</a:t>
            </a:r>
          </a:p>
        </p:txBody>
      </p:sp>
    </p:spTree>
    <p:extLst>
      <p:ext uri="{BB962C8B-B14F-4D97-AF65-F5344CB8AC3E}">
        <p14:creationId xmlns:p14="http://schemas.microsoft.com/office/powerpoint/2010/main" val="28623569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B5D98C87-3E79-4F5D-9772-DEEA7236A2B9}"/>
              </a:ext>
            </a:extLst>
          </p:cNvPr>
          <p:cNvPicPr>
            <a:picLocks noChangeAspect="1"/>
          </p:cNvPicPr>
          <p:nvPr/>
        </p:nvPicPr>
        <p:blipFill>
          <a:blip r:embed="rId2"/>
          <a:stretch>
            <a:fillRect/>
          </a:stretch>
        </p:blipFill>
        <p:spPr>
          <a:xfrm>
            <a:off x="450035" y="1151876"/>
            <a:ext cx="6023081" cy="4378913"/>
          </a:xfrm>
          <a:prstGeom prst="rect">
            <a:avLst/>
          </a:prstGeom>
        </p:spPr>
      </p:pic>
      <p:pic>
        <p:nvPicPr>
          <p:cNvPr id="5" name="Immagine 4">
            <a:extLst>
              <a:ext uri="{FF2B5EF4-FFF2-40B4-BE49-F238E27FC236}">
                <a16:creationId xmlns:a16="http://schemas.microsoft.com/office/drawing/2014/main" id="{A1E09881-F3B0-41D9-961B-A8462CAE3D0B}"/>
              </a:ext>
            </a:extLst>
          </p:cNvPr>
          <p:cNvPicPr>
            <a:picLocks noChangeAspect="1"/>
          </p:cNvPicPr>
          <p:nvPr/>
        </p:nvPicPr>
        <p:blipFill>
          <a:blip r:embed="rId3"/>
          <a:stretch>
            <a:fillRect/>
          </a:stretch>
        </p:blipFill>
        <p:spPr>
          <a:xfrm>
            <a:off x="7165207" y="510287"/>
            <a:ext cx="3330229" cy="5837426"/>
          </a:xfrm>
          <a:prstGeom prst="rect">
            <a:avLst/>
          </a:prstGeom>
        </p:spPr>
      </p:pic>
    </p:spTree>
    <p:extLst>
      <p:ext uri="{BB962C8B-B14F-4D97-AF65-F5344CB8AC3E}">
        <p14:creationId xmlns:p14="http://schemas.microsoft.com/office/powerpoint/2010/main" val="6631568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5672F3E1-4BDD-43E9-A1A9-4DB3E6636C33}"/>
              </a:ext>
            </a:extLst>
          </p:cNvPr>
          <p:cNvPicPr>
            <a:picLocks noChangeAspect="1"/>
          </p:cNvPicPr>
          <p:nvPr/>
        </p:nvPicPr>
        <p:blipFill>
          <a:blip r:embed="rId2"/>
          <a:stretch>
            <a:fillRect/>
          </a:stretch>
        </p:blipFill>
        <p:spPr>
          <a:xfrm>
            <a:off x="944632" y="647459"/>
            <a:ext cx="3147333" cy="5563082"/>
          </a:xfrm>
          <a:prstGeom prst="rect">
            <a:avLst/>
          </a:prstGeom>
        </p:spPr>
      </p:pic>
      <p:pic>
        <p:nvPicPr>
          <p:cNvPr id="5" name="Immagine 4">
            <a:extLst>
              <a:ext uri="{FF2B5EF4-FFF2-40B4-BE49-F238E27FC236}">
                <a16:creationId xmlns:a16="http://schemas.microsoft.com/office/drawing/2014/main" id="{1E447846-6AC0-4EE9-B6E0-E39389AEF329}"/>
              </a:ext>
            </a:extLst>
          </p:cNvPr>
          <p:cNvPicPr>
            <a:picLocks noChangeAspect="1"/>
          </p:cNvPicPr>
          <p:nvPr/>
        </p:nvPicPr>
        <p:blipFill>
          <a:blip r:embed="rId3"/>
          <a:stretch>
            <a:fillRect/>
          </a:stretch>
        </p:blipFill>
        <p:spPr>
          <a:xfrm>
            <a:off x="6575982" y="197840"/>
            <a:ext cx="4366638" cy="6462320"/>
          </a:xfrm>
          <a:prstGeom prst="rect">
            <a:avLst/>
          </a:prstGeom>
        </p:spPr>
      </p:pic>
    </p:spTree>
    <p:extLst>
      <p:ext uri="{BB962C8B-B14F-4D97-AF65-F5344CB8AC3E}">
        <p14:creationId xmlns:p14="http://schemas.microsoft.com/office/powerpoint/2010/main" val="702938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FDAC90F6-E1B1-42F8-A216-C3CB8D100435}"/>
              </a:ext>
            </a:extLst>
          </p:cNvPr>
          <p:cNvPicPr>
            <a:picLocks noChangeAspect="1"/>
          </p:cNvPicPr>
          <p:nvPr/>
        </p:nvPicPr>
        <p:blipFill>
          <a:blip r:embed="rId2"/>
          <a:stretch>
            <a:fillRect/>
          </a:stretch>
        </p:blipFill>
        <p:spPr>
          <a:xfrm>
            <a:off x="1650015" y="1036108"/>
            <a:ext cx="2819644" cy="4785775"/>
          </a:xfrm>
          <a:prstGeom prst="rect">
            <a:avLst/>
          </a:prstGeom>
        </p:spPr>
      </p:pic>
      <p:pic>
        <p:nvPicPr>
          <p:cNvPr id="5" name="Immagine 4">
            <a:extLst>
              <a:ext uri="{FF2B5EF4-FFF2-40B4-BE49-F238E27FC236}">
                <a16:creationId xmlns:a16="http://schemas.microsoft.com/office/drawing/2014/main" id="{943DC19B-A8E8-478D-8A99-4D9A42E58E0E}"/>
              </a:ext>
            </a:extLst>
          </p:cNvPr>
          <p:cNvPicPr>
            <a:picLocks noChangeAspect="1"/>
          </p:cNvPicPr>
          <p:nvPr/>
        </p:nvPicPr>
        <p:blipFill>
          <a:blip r:embed="rId3"/>
          <a:stretch>
            <a:fillRect/>
          </a:stretch>
        </p:blipFill>
        <p:spPr>
          <a:xfrm>
            <a:off x="7092028" y="525523"/>
            <a:ext cx="2987299" cy="5806943"/>
          </a:xfrm>
          <a:prstGeom prst="rect">
            <a:avLst/>
          </a:prstGeom>
        </p:spPr>
      </p:pic>
    </p:spTree>
    <p:extLst>
      <p:ext uri="{BB962C8B-B14F-4D97-AF65-F5344CB8AC3E}">
        <p14:creationId xmlns:p14="http://schemas.microsoft.com/office/powerpoint/2010/main" val="33576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555C7AE5-44B7-4C78-850C-AE0344A6A943}"/>
              </a:ext>
            </a:extLst>
          </p:cNvPr>
          <p:cNvPicPr>
            <a:picLocks noChangeAspect="1"/>
          </p:cNvPicPr>
          <p:nvPr/>
        </p:nvPicPr>
        <p:blipFill>
          <a:blip r:embed="rId2"/>
          <a:stretch>
            <a:fillRect/>
          </a:stretch>
        </p:blipFill>
        <p:spPr>
          <a:xfrm>
            <a:off x="2173477" y="1518680"/>
            <a:ext cx="7845046" cy="3820639"/>
          </a:xfrm>
          <a:prstGeom prst="rect">
            <a:avLst/>
          </a:prstGeom>
        </p:spPr>
      </p:pic>
      <p:sp>
        <p:nvSpPr>
          <p:cNvPr id="4" name="CasellaDiTesto 3">
            <a:extLst>
              <a:ext uri="{FF2B5EF4-FFF2-40B4-BE49-F238E27FC236}">
                <a16:creationId xmlns:a16="http://schemas.microsoft.com/office/drawing/2014/main" id="{5A09BE46-468A-4348-86F7-CEB985DAE56D}"/>
              </a:ext>
            </a:extLst>
          </p:cNvPr>
          <p:cNvSpPr txBox="1"/>
          <p:nvPr/>
        </p:nvSpPr>
        <p:spPr>
          <a:xfrm>
            <a:off x="5589973" y="559293"/>
            <a:ext cx="1012054" cy="400110"/>
          </a:xfrm>
          <a:prstGeom prst="rect">
            <a:avLst/>
          </a:prstGeom>
          <a:noFill/>
        </p:spPr>
        <p:txBody>
          <a:bodyPr wrap="square" rtlCol="0">
            <a:spAutoFit/>
          </a:bodyPr>
          <a:lstStyle/>
          <a:p>
            <a:pPr algn="ctr"/>
            <a:r>
              <a:rPr lang="it-IT" sz="2000" dirty="0" err="1"/>
              <a:t>Header</a:t>
            </a:r>
            <a:endParaRPr lang="it-IT" sz="2000" dirty="0"/>
          </a:p>
        </p:txBody>
      </p:sp>
    </p:spTree>
    <p:extLst>
      <p:ext uri="{BB962C8B-B14F-4D97-AF65-F5344CB8AC3E}">
        <p14:creationId xmlns:p14="http://schemas.microsoft.com/office/powerpoint/2010/main" val="2528175334"/>
      </p:ext>
    </p:extLst>
  </p:cSld>
  <p:clrMapOvr>
    <a:masterClrMapping/>
  </p:clrMapOvr>
</p:sld>
</file>

<file path=ppt/theme/theme1.xml><?xml version="1.0" encoding="utf-8"?>
<a:theme xmlns:a="http://schemas.openxmlformats.org/drawingml/2006/main" name="Goccia">
  <a:themeElements>
    <a:clrScheme name="Droplet">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docProps/app.xml><?xml version="1.0" encoding="utf-8"?>
<Properties xmlns="http://schemas.openxmlformats.org/officeDocument/2006/extended-properties" xmlns:vt="http://schemas.openxmlformats.org/officeDocument/2006/docPropsVTypes">
  <Template>TM04033925[[fn=Goccia]]</Template>
  <TotalTime>108</TotalTime>
  <Words>251</Words>
  <Application>Microsoft Office PowerPoint</Application>
  <PresentationFormat>Widescreen</PresentationFormat>
  <Paragraphs>22</Paragraphs>
  <Slides>15</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15</vt:i4>
      </vt:variant>
    </vt:vector>
  </HeadingPairs>
  <TitlesOfParts>
    <vt:vector size="21" baseType="lpstr">
      <vt:lpstr>Algerian</vt:lpstr>
      <vt:lpstr>Arial</vt:lpstr>
      <vt:lpstr>Arial Rounded MT Bold</vt:lpstr>
      <vt:lpstr>Bell MT</vt:lpstr>
      <vt:lpstr>Tw Cen MT</vt:lpstr>
      <vt:lpstr>Goccia</vt:lpstr>
      <vt:lpstr>MHW1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MHW1 </dc:title>
  <dc:creator>sofianardo03@outlook.it</dc:creator>
  <cp:lastModifiedBy>sofianardo03@outlook.it</cp:lastModifiedBy>
  <cp:revision>15</cp:revision>
  <dcterms:created xsi:type="dcterms:W3CDTF">2021-03-26T09:04:44Z</dcterms:created>
  <dcterms:modified xsi:type="dcterms:W3CDTF">2021-03-26T10:53:19Z</dcterms:modified>
</cp:coreProperties>
</file>

<file path=docProps/thumbnail.jpeg>
</file>